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"/>
      <p:regular r:id="rId25"/>
      <p:bold r:id="rId26"/>
    </p:embeddedFont>
    <p:embeddedFont>
      <p:font typeface="Roboto Thin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-bold.fntdata"/><Relationship Id="rId25" Type="http://schemas.openxmlformats.org/officeDocument/2006/relationships/font" Target="fonts/Play-regular.fntdata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obotoThin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RobotoMedium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edium-italic.fntdata"/><Relationship Id="rId14" Type="http://schemas.openxmlformats.org/officeDocument/2006/relationships/slide" Target="slides/slide9.xml"/><Relationship Id="rId36" Type="http://schemas.openxmlformats.org/officeDocument/2006/relationships/font" Target="fonts/RobotoMedium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dff6409b8_1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3adff6409b8_1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15e088f3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3915e088f37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15e088f3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915e088f3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15e088f37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915e088f37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dff6409b8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dff6409b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15e088f3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3915e088f3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915e088f37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3915e088f37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dff6409b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adff6409b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15e088f37_0_1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3915e088f37_0_1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e1ea3a5b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ae1ea3a5b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de4e6c1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de4e6c1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de4e6c1f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de4e6c1f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dff6409b8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3adff6409b8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e4e6c1f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de4e6c1f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15e088f3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3915e088f3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de4e6c1f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de4e6c1f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dff6409b8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3adff6409b8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dff6409b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dff6409b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rgbClr val="1C3E7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 rot="5400000">
            <a:off x="8539255" y="128455"/>
            <a:ext cx="259669" cy="459043"/>
          </a:xfrm>
          <a:custGeom>
            <a:rect b="b" l="l" r="r" t="t"/>
            <a:pathLst>
              <a:path extrusionOk="0" h="335417" w="189122">
                <a:moveTo>
                  <a:pt x="94561" y="0"/>
                </a:moveTo>
                <a:lnTo>
                  <a:pt x="94561" y="0"/>
                </a:lnTo>
                <a:cubicBezTo>
                  <a:pt x="146785" y="0"/>
                  <a:pt x="189122" y="42336"/>
                  <a:pt x="189122" y="94561"/>
                </a:cubicBezTo>
                <a:lnTo>
                  <a:pt x="189122" y="240856"/>
                </a:lnTo>
                <a:cubicBezTo>
                  <a:pt x="189122" y="265936"/>
                  <a:pt x="179159" y="289988"/>
                  <a:pt x="161425" y="307721"/>
                </a:cubicBezTo>
                <a:cubicBezTo>
                  <a:pt x="143692" y="325455"/>
                  <a:pt x="119640" y="335417"/>
                  <a:pt x="94561" y="335417"/>
                </a:cubicBezTo>
                <a:lnTo>
                  <a:pt x="94561" y="335417"/>
                </a:lnTo>
                <a:cubicBezTo>
                  <a:pt x="42336" y="335417"/>
                  <a:pt x="0" y="293081"/>
                  <a:pt x="0" y="240856"/>
                </a:cubicBezTo>
                <a:lnTo>
                  <a:pt x="0" y="94561"/>
                </a:lnTo>
                <a:cubicBezTo>
                  <a:pt x="0" y="69482"/>
                  <a:pt x="9963" y="45430"/>
                  <a:pt x="27696" y="27696"/>
                </a:cubicBezTo>
                <a:cubicBezTo>
                  <a:pt x="45430" y="9963"/>
                  <a:pt x="69482" y="0"/>
                  <a:pt x="94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9525">
            <a:solidFill>
              <a:srgbClr val="E3E2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1632832"/>
            <a:ext cx="6858000" cy="11818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b="1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983814"/>
            <a:ext cx="6858000" cy="3599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-732703" y="4668180"/>
            <a:ext cx="10354614" cy="521533"/>
            <a:chOff x="-976937" y="6224240"/>
            <a:chExt cx="13806152" cy="695377"/>
          </a:xfrm>
        </p:grpSpPr>
        <p:sp>
          <p:nvSpPr>
            <p:cNvPr id="16" name="Google Shape;16;p2"/>
            <p:cNvSpPr/>
            <p:nvPr/>
          </p:nvSpPr>
          <p:spPr>
            <a:xfrm>
              <a:off x="-23900" y="6246143"/>
              <a:ext cx="12270660" cy="673474"/>
            </a:xfrm>
            <a:custGeom>
              <a:rect b="b" l="l" r="r" t="t"/>
              <a:pathLst>
                <a:path extrusionOk="0" h="292878" w="5196983">
                  <a:moveTo>
                    <a:pt x="0" y="0"/>
                  </a:moveTo>
                  <a:lnTo>
                    <a:pt x="5196983" y="0"/>
                  </a:lnTo>
                  <a:lnTo>
                    <a:pt x="5196983" y="292878"/>
                  </a:lnTo>
                  <a:lnTo>
                    <a:pt x="0" y="292878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 txBox="1"/>
            <p:nvPr/>
          </p:nvSpPr>
          <p:spPr>
            <a:xfrm>
              <a:off x="-976937" y="6224240"/>
              <a:ext cx="13806152" cy="695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45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6990327" y="4745299"/>
            <a:ext cx="926041" cy="339713"/>
          </a:xfrm>
          <a:custGeom>
            <a:rect b="b" l="l" r="r" t="t"/>
            <a:pathLst>
              <a:path extrusionOk="0" h="589476" w="1526466">
                <a:moveTo>
                  <a:pt x="0" y="0"/>
                </a:moveTo>
                <a:lnTo>
                  <a:pt x="1526466" y="0"/>
                </a:lnTo>
                <a:lnTo>
                  <a:pt x="1526466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094073" y="4745474"/>
            <a:ext cx="885720" cy="339713"/>
          </a:xfrm>
          <a:custGeom>
            <a:rect b="b" l="l" r="r" t="t"/>
            <a:pathLst>
              <a:path extrusionOk="0" h="589476" w="1460002">
                <a:moveTo>
                  <a:pt x="0" y="0"/>
                </a:moveTo>
                <a:lnTo>
                  <a:pt x="1460002" y="0"/>
                </a:lnTo>
                <a:lnTo>
                  <a:pt x="1460002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079105" y="4752551"/>
            <a:ext cx="757690" cy="352791"/>
          </a:xfrm>
          <a:custGeom>
            <a:rect b="b" l="l" r="r" t="t"/>
            <a:pathLst>
              <a:path extrusionOk="0" h="612169" w="1248960">
                <a:moveTo>
                  <a:pt x="0" y="0"/>
                </a:moveTo>
                <a:lnTo>
                  <a:pt x="1248960" y="0"/>
                </a:lnTo>
                <a:lnTo>
                  <a:pt x="1248960" y="612169"/>
                </a:lnTo>
                <a:lnTo>
                  <a:pt x="0" y="61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70" l="-2592" r="-2115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198932" y="479202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450284" y="217000"/>
            <a:ext cx="45904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bg>
      <p:bgPr>
        <a:solidFill>
          <a:srgbClr val="F7F7F3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732703" y="4668180"/>
            <a:ext cx="10354614" cy="521533"/>
            <a:chOff x="-976937" y="6224240"/>
            <a:chExt cx="13806152" cy="695377"/>
          </a:xfrm>
        </p:grpSpPr>
        <p:sp>
          <p:nvSpPr>
            <p:cNvPr id="25" name="Google Shape;25;p3"/>
            <p:cNvSpPr/>
            <p:nvPr/>
          </p:nvSpPr>
          <p:spPr>
            <a:xfrm>
              <a:off x="-23900" y="6246143"/>
              <a:ext cx="12270660" cy="673474"/>
            </a:xfrm>
            <a:custGeom>
              <a:rect b="b" l="l" r="r" t="t"/>
              <a:pathLst>
                <a:path extrusionOk="0" h="292878" w="5196983">
                  <a:moveTo>
                    <a:pt x="0" y="0"/>
                  </a:moveTo>
                  <a:lnTo>
                    <a:pt x="5196983" y="0"/>
                  </a:lnTo>
                  <a:lnTo>
                    <a:pt x="5196983" y="292878"/>
                  </a:lnTo>
                  <a:lnTo>
                    <a:pt x="0" y="292878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 txBox="1"/>
            <p:nvPr/>
          </p:nvSpPr>
          <p:spPr>
            <a:xfrm>
              <a:off x="-976937" y="6224240"/>
              <a:ext cx="13806152" cy="695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45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3"/>
          <p:cNvSpPr txBox="1"/>
          <p:nvPr>
            <p:ph type="title"/>
          </p:nvPr>
        </p:nvSpPr>
        <p:spPr>
          <a:xfrm>
            <a:off x="437019" y="242317"/>
            <a:ext cx="80132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437019" y="1541190"/>
            <a:ext cx="8269961" cy="28742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 rot="5400000">
            <a:off x="8539255" y="128455"/>
            <a:ext cx="259669" cy="459043"/>
          </a:xfrm>
          <a:custGeom>
            <a:rect b="b" l="l" r="r" t="t"/>
            <a:pathLst>
              <a:path extrusionOk="0" h="335417" w="189122">
                <a:moveTo>
                  <a:pt x="94561" y="0"/>
                </a:moveTo>
                <a:lnTo>
                  <a:pt x="94561" y="0"/>
                </a:lnTo>
                <a:cubicBezTo>
                  <a:pt x="146785" y="0"/>
                  <a:pt x="189122" y="42336"/>
                  <a:pt x="189122" y="94561"/>
                </a:cubicBezTo>
                <a:lnTo>
                  <a:pt x="189122" y="240856"/>
                </a:lnTo>
                <a:cubicBezTo>
                  <a:pt x="189122" y="265936"/>
                  <a:pt x="179159" y="289988"/>
                  <a:pt x="161425" y="307721"/>
                </a:cubicBezTo>
                <a:cubicBezTo>
                  <a:pt x="143692" y="325455"/>
                  <a:pt x="119640" y="335417"/>
                  <a:pt x="94561" y="335417"/>
                </a:cubicBezTo>
                <a:lnTo>
                  <a:pt x="94561" y="335417"/>
                </a:lnTo>
                <a:cubicBezTo>
                  <a:pt x="42336" y="335417"/>
                  <a:pt x="0" y="293081"/>
                  <a:pt x="0" y="240856"/>
                </a:cubicBezTo>
                <a:lnTo>
                  <a:pt x="0" y="94561"/>
                </a:lnTo>
                <a:cubicBezTo>
                  <a:pt x="0" y="69482"/>
                  <a:pt x="9963" y="45430"/>
                  <a:pt x="27696" y="27696"/>
                </a:cubicBezTo>
                <a:cubicBezTo>
                  <a:pt x="45430" y="9963"/>
                  <a:pt x="69482" y="0"/>
                  <a:pt x="94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8450284" y="217000"/>
            <a:ext cx="45904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6990327" y="4745299"/>
            <a:ext cx="926041" cy="339713"/>
          </a:xfrm>
          <a:custGeom>
            <a:rect b="b" l="l" r="r" t="t"/>
            <a:pathLst>
              <a:path extrusionOk="0" h="589476" w="1526466">
                <a:moveTo>
                  <a:pt x="0" y="0"/>
                </a:moveTo>
                <a:lnTo>
                  <a:pt x="1526466" y="0"/>
                </a:lnTo>
                <a:lnTo>
                  <a:pt x="1526466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094073" y="4745474"/>
            <a:ext cx="885720" cy="339713"/>
          </a:xfrm>
          <a:custGeom>
            <a:rect b="b" l="l" r="r" t="t"/>
            <a:pathLst>
              <a:path extrusionOk="0" h="589476" w="1460002">
                <a:moveTo>
                  <a:pt x="0" y="0"/>
                </a:moveTo>
                <a:lnTo>
                  <a:pt x="1460002" y="0"/>
                </a:lnTo>
                <a:lnTo>
                  <a:pt x="1460002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6079105" y="4752551"/>
            <a:ext cx="757690" cy="352791"/>
          </a:xfrm>
          <a:custGeom>
            <a:rect b="b" l="l" r="r" t="t"/>
            <a:pathLst>
              <a:path extrusionOk="0" h="612169" w="1248960">
                <a:moveTo>
                  <a:pt x="0" y="0"/>
                </a:moveTo>
                <a:lnTo>
                  <a:pt x="1248960" y="0"/>
                </a:lnTo>
                <a:lnTo>
                  <a:pt x="1248960" y="612169"/>
                </a:lnTo>
                <a:lnTo>
                  <a:pt x="0" y="61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70" l="-2592" r="-2115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198932" y="479202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viernes, 29 de agosto de 2025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bg>
      <p:bgPr>
        <a:solidFill>
          <a:srgbClr val="F7F7F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-732703" y="4668180"/>
            <a:ext cx="10354614" cy="521533"/>
            <a:chOff x="-976937" y="6224240"/>
            <a:chExt cx="13806152" cy="695377"/>
          </a:xfrm>
        </p:grpSpPr>
        <p:sp>
          <p:nvSpPr>
            <p:cNvPr id="37" name="Google Shape;37;p4"/>
            <p:cNvSpPr/>
            <p:nvPr/>
          </p:nvSpPr>
          <p:spPr>
            <a:xfrm>
              <a:off x="-23900" y="6246143"/>
              <a:ext cx="12270660" cy="673474"/>
            </a:xfrm>
            <a:custGeom>
              <a:rect b="b" l="l" r="r" t="t"/>
              <a:pathLst>
                <a:path extrusionOk="0" h="292878" w="5196983">
                  <a:moveTo>
                    <a:pt x="0" y="0"/>
                  </a:moveTo>
                  <a:lnTo>
                    <a:pt x="5196983" y="0"/>
                  </a:lnTo>
                  <a:lnTo>
                    <a:pt x="5196983" y="292878"/>
                  </a:lnTo>
                  <a:lnTo>
                    <a:pt x="0" y="292878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-976937" y="6224240"/>
              <a:ext cx="13806152" cy="695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45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419435" y="1683056"/>
            <a:ext cx="4061162" cy="523814"/>
          </a:xfrm>
          <a:prstGeom prst="rect">
            <a:avLst/>
          </a:prstGeom>
          <a:solidFill>
            <a:srgbClr val="1C3E7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7F7F3"/>
              </a:buClr>
              <a:buSzPts val="1500"/>
              <a:buNone/>
              <a:defRPr b="1" sz="1500">
                <a:solidFill>
                  <a:srgbClr val="F7F7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>
            <a:off x="6990327" y="4745299"/>
            <a:ext cx="926041" cy="339713"/>
          </a:xfrm>
          <a:custGeom>
            <a:rect b="b" l="l" r="r" t="t"/>
            <a:pathLst>
              <a:path extrusionOk="0" h="589476" w="1526466">
                <a:moveTo>
                  <a:pt x="0" y="0"/>
                </a:moveTo>
                <a:lnTo>
                  <a:pt x="1526466" y="0"/>
                </a:lnTo>
                <a:lnTo>
                  <a:pt x="1526466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8094073" y="4745474"/>
            <a:ext cx="885720" cy="339713"/>
          </a:xfrm>
          <a:custGeom>
            <a:rect b="b" l="l" r="r" t="t"/>
            <a:pathLst>
              <a:path extrusionOk="0" h="589476" w="1460002">
                <a:moveTo>
                  <a:pt x="0" y="0"/>
                </a:moveTo>
                <a:lnTo>
                  <a:pt x="1460002" y="0"/>
                </a:lnTo>
                <a:lnTo>
                  <a:pt x="1460002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6079105" y="4752551"/>
            <a:ext cx="757690" cy="352791"/>
          </a:xfrm>
          <a:custGeom>
            <a:rect b="b" l="l" r="r" t="t"/>
            <a:pathLst>
              <a:path extrusionOk="0" h="612169" w="1248960">
                <a:moveTo>
                  <a:pt x="0" y="0"/>
                </a:moveTo>
                <a:lnTo>
                  <a:pt x="1248960" y="0"/>
                </a:lnTo>
                <a:lnTo>
                  <a:pt x="1248960" y="612169"/>
                </a:lnTo>
                <a:lnTo>
                  <a:pt x="0" y="61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70" l="-2592" r="-2115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 txBox="1"/>
          <p:nvPr/>
        </p:nvSpPr>
        <p:spPr>
          <a:xfrm>
            <a:off x="198932" y="479202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viernes, 29 de agosto de 2025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437019" y="242317"/>
            <a:ext cx="80132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4"/>
          <p:cNvSpPr/>
          <p:nvPr/>
        </p:nvSpPr>
        <p:spPr>
          <a:xfrm rot="5400000">
            <a:off x="8539255" y="128455"/>
            <a:ext cx="259669" cy="459043"/>
          </a:xfrm>
          <a:custGeom>
            <a:rect b="b" l="l" r="r" t="t"/>
            <a:pathLst>
              <a:path extrusionOk="0" h="335417" w="189122">
                <a:moveTo>
                  <a:pt x="94561" y="0"/>
                </a:moveTo>
                <a:lnTo>
                  <a:pt x="94561" y="0"/>
                </a:lnTo>
                <a:cubicBezTo>
                  <a:pt x="146785" y="0"/>
                  <a:pt x="189122" y="42336"/>
                  <a:pt x="189122" y="94561"/>
                </a:cubicBezTo>
                <a:lnTo>
                  <a:pt x="189122" y="240856"/>
                </a:lnTo>
                <a:cubicBezTo>
                  <a:pt x="189122" y="265936"/>
                  <a:pt x="179159" y="289988"/>
                  <a:pt x="161425" y="307721"/>
                </a:cubicBezTo>
                <a:cubicBezTo>
                  <a:pt x="143692" y="325455"/>
                  <a:pt x="119640" y="335417"/>
                  <a:pt x="94561" y="335417"/>
                </a:cubicBezTo>
                <a:lnTo>
                  <a:pt x="94561" y="335417"/>
                </a:lnTo>
                <a:cubicBezTo>
                  <a:pt x="42336" y="335417"/>
                  <a:pt x="0" y="293081"/>
                  <a:pt x="0" y="240856"/>
                </a:cubicBezTo>
                <a:lnTo>
                  <a:pt x="0" y="94561"/>
                </a:lnTo>
                <a:cubicBezTo>
                  <a:pt x="0" y="69482"/>
                  <a:pt x="9963" y="45430"/>
                  <a:pt x="27696" y="27696"/>
                </a:cubicBezTo>
                <a:cubicBezTo>
                  <a:pt x="45430" y="9963"/>
                  <a:pt x="69482" y="0"/>
                  <a:pt x="94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8450284" y="217000"/>
            <a:ext cx="45904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/>
          <p:nvPr>
            <p:ph idx="2" type="body"/>
          </p:nvPr>
        </p:nvSpPr>
        <p:spPr>
          <a:xfrm>
            <a:off x="415954" y="2424835"/>
            <a:ext cx="4064643" cy="19518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3" type="body"/>
          </p:nvPr>
        </p:nvSpPr>
        <p:spPr>
          <a:xfrm>
            <a:off x="4601059" y="2424835"/>
            <a:ext cx="4279968" cy="19518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4" type="body"/>
          </p:nvPr>
        </p:nvSpPr>
        <p:spPr>
          <a:xfrm>
            <a:off x="4601059" y="1676158"/>
            <a:ext cx="4308269" cy="523814"/>
          </a:xfrm>
          <a:prstGeom prst="rect">
            <a:avLst/>
          </a:prstGeom>
          <a:solidFill>
            <a:srgbClr val="1C3E7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7F7F3"/>
              </a:buClr>
              <a:buSzPts val="1500"/>
              <a:buNone/>
              <a:defRPr b="1" sz="1500">
                <a:solidFill>
                  <a:srgbClr val="F7F7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bg>
      <p:bgPr>
        <a:solidFill>
          <a:srgbClr val="F7F7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-732703" y="4668180"/>
            <a:ext cx="10354614" cy="521533"/>
            <a:chOff x="-976937" y="6224240"/>
            <a:chExt cx="13806152" cy="695377"/>
          </a:xfrm>
        </p:grpSpPr>
        <p:sp>
          <p:nvSpPr>
            <p:cNvPr id="52" name="Google Shape;52;p5"/>
            <p:cNvSpPr/>
            <p:nvPr/>
          </p:nvSpPr>
          <p:spPr>
            <a:xfrm>
              <a:off x="-23900" y="6246143"/>
              <a:ext cx="12270660" cy="673474"/>
            </a:xfrm>
            <a:custGeom>
              <a:rect b="b" l="l" r="r" t="t"/>
              <a:pathLst>
                <a:path extrusionOk="0" h="292878" w="5196983">
                  <a:moveTo>
                    <a:pt x="0" y="0"/>
                  </a:moveTo>
                  <a:lnTo>
                    <a:pt x="5196983" y="0"/>
                  </a:lnTo>
                  <a:lnTo>
                    <a:pt x="5196983" y="292878"/>
                  </a:lnTo>
                  <a:lnTo>
                    <a:pt x="0" y="292878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 txBox="1"/>
            <p:nvPr/>
          </p:nvSpPr>
          <p:spPr>
            <a:xfrm>
              <a:off x="-976937" y="6224240"/>
              <a:ext cx="13806152" cy="695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45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628650" y="342900"/>
            <a:ext cx="2949178" cy="13603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3708155" y="351473"/>
            <a:ext cx="4618160" cy="4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6" name="Google Shape;56;p5"/>
          <p:cNvSpPr txBox="1"/>
          <p:nvPr>
            <p:ph idx="2" type="body"/>
          </p:nvPr>
        </p:nvSpPr>
        <p:spPr>
          <a:xfrm>
            <a:off x="628651" y="1851865"/>
            <a:ext cx="2949178" cy="25834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7" name="Google Shape;57;p5"/>
          <p:cNvSpPr/>
          <p:nvPr/>
        </p:nvSpPr>
        <p:spPr>
          <a:xfrm rot="5400000">
            <a:off x="8539255" y="128455"/>
            <a:ext cx="259669" cy="459043"/>
          </a:xfrm>
          <a:custGeom>
            <a:rect b="b" l="l" r="r" t="t"/>
            <a:pathLst>
              <a:path extrusionOk="0" h="335417" w="189122">
                <a:moveTo>
                  <a:pt x="94561" y="0"/>
                </a:moveTo>
                <a:lnTo>
                  <a:pt x="94561" y="0"/>
                </a:lnTo>
                <a:cubicBezTo>
                  <a:pt x="146785" y="0"/>
                  <a:pt x="189122" y="42336"/>
                  <a:pt x="189122" y="94561"/>
                </a:cubicBezTo>
                <a:lnTo>
                  <a:pt x="189122" y="240856"/>
                </a:lnTo>
                <a:cubicBezTo>
                  <a:pt x="189122" y="265936"/>
                  <a:pt x="179159" y="289988"/>
                  <a:pt x="161425" y="307721"/>
                </a:cubicBezTo>
                <a:cubicBezTo>
                  <a:pt x="143692" y="325455"/>
                  <a:pt x="119640" y="335417"/>
                  <a:pt x="94561" y="335417"/>
                </a:cubicBezTo>
                <a:lnTo>
                  <a:pt x="94561" y="335417"/>
                </a:lnTo>
                <a:cubicBezTo>
                  <a:pt x="42336" y="335417"/>
                  <a:pt x="0" y="293081"/>
                  <a:pt x="0" y="240856"/>
                </a:cubicBezTo>
                <a:lnTo>
                  <a:pt x="0" y="94561"/>
                </a:lnTo>
                <a:cubicBezTo>
                  <a:pt x="0" y="69482"/>
                  <a:pt x="9963" y="45430"/>
                  <a:pt x="27696" y="27696"/>
                </a:cubicBezTo>
                <a:cubicBezTo>
                  <a:pt x="45430" y="9963"/>
                  <a:pt x="69482" y="0"/>
                  <a:pt x="94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 txBox="1"/>
          <p:nvPr/>
        </p:nvSpPr>
        <p:spPr>
          <a:xfrm>
            <a:off x="8450284" y="217000"/>
            <a:ext cx="45904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6990327" y="4745299"/>
            <a:ext cx="926041" cy="339713"/>
          </a:xfrm>
          <a:custGeom>
            <a:rect b="b" l="l" r="r" t="t"/>
            <a:pathLst>
              <a:path extrusionOk="0" h="589476" w="1526466">
                <a:moveTo>
                  <a:pt x="0" y="0"/>
                </a:moveTo>
                <a:lnTo>
                  <a:pt x="1526466" y="0"/>
                </a:lnTo>
                <a:lnTo>
                  <a:pt x="1526466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8094073" y="4745474"/>
            <a:ext cx="885720" cy="339713"/>
          </a:xfrm>
          <a:custGeom>
            <a:rect b="b" l="l" r="r" t="t"/>
            <a:pathLst>
              <a:path extrusionOk="0" h="589476" w="1460002">
                <a:moveTo>
                  <a:pt x="0" y="0"/>
                </a:moveTo>
                <a:lnTo>
                  <a:pt x="1460002" y="0"/>
                </a:lnTo>
                <a:lnTo>
                  <a:pt x="1460002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6079105" y="4752551"/>
            <a:ext cx="757690" cy="352791"/>
          </a:xfrm>
          <a:custGeom>
            <a:rect b="b" l="l" r="r" t="t"/>
            <a:pathLst>
              <a:path extrusionOk="0" h="612169" w="1248960">
                <a:moveTo>
                  <a:pt x="0" y="0"/>
                </a:moveTo>
                <a:lnTo>
                  <a:pt x="1248960" y="0"/>
                </a:lnTo>
                <a:lnTo>
                  <a:pt x="1248960" y="612169"/>
                </a:lnTo>
                <a:lnTo>
                  <a:pt x="0" y="61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70" l="-2592" r="-2115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 txBox="1"/>
          <p:nvPr/>
        </p:nvSpPr>
        <p:spPr>
          <a:xfrm>
            <a:off x="198932" y="479202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viernes, 29 de agosto de 2025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>
  <p:cSld name="Imagen con título">
    <p:bg>
      <p:bgPr>
        <a:solidFill>
          <a:srgbClr val="F7F7F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6"/>
          <p:cNvGrpSpPr/>
          <p:nvPr/>
        </p:nvGrpSpPr>
        <p:grpSpPr>
          <a:xfrm>
            <a:off x="-732703" y="4668180"/>
            <a:ext cx="10354614" cy="521533"/>
            <a:chOff x="-976937" y="6224240"/>
            <a:chExt cx="13806152" cy="695377"/>
          </a:xfrm>
        </p:grpSpPr>
        <p:sp>
          <p:nvSpPr>
            <p:cNvPr id="65" name="Google Shape;65;p6"/>
            <p:cNvSpPr/>
            <p:nvPr/>
          </p:nvSpPr>
          <p:spPr>
            <a:xfrm>
              <a:off x="-23900" y="6246143"/>
              <a:ext cx="12270660" cy="673474"/>
            </a:xfrm>
            <a:custGeom>
              <a:rect b="b" l="l" r="r" t="t"/>
              <a:pathLst>
                <a:path extrusionOk="0" h="292878" w="5196983">
                  <a:moveTo>
                    <a:pt x="0" y="0"/>
                  </a:moveTo>
                  <a:lnTo>
                    <a:pt x="5196983" y="0"/>
                  </a:lnTo>
                  <a:lnTo>
                    <a:pt x="5196983" y="292878"/>
                  </a:lnTo>
                  <a:lnTo>
                    <a:pt x="0" y="292878"/>
                  </a:lnTo>
                  <a:close/>
                </a:path>
              </a:pathLst>
            </a:custGeom>
            <a:solidFill>
              <a:srgbClr val="021E4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 txBox="1"/>
            <p:nvPr/>
          </p:nvSpPr>
          <p:spPr>
            <a:xfrm>
              <a:off x="-976937" y="6224240"/>
              <a:ext cx="13806152" cy="695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45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6"/>
          <p:cNvSpPr/>
          <p:nvPr>
            <p:ph idx="2" type="pic"/>
          </p:nvPr>
        </p:nvSpPr>
        <p:spPr>
          <a:xfrm>
            <a:off x="4308231" y="817684"/>
            <a:ext cx="4135590" cy="32763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628650" y="342900"/>
            <a:ext cx="2949178" cy="13603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628651" y="1851865"/>
            <a:ext cx="2949178" cy="25834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0" name="Google Shape;70;p6"/>
          <p:cNvSpPr/>
          <p:nvPr/>
        </p:nvSpPr>
        <p:spPr>
          <a:xfrm rot="5400000">
            <a:off x="8539255" y="128455"/>
            <a:ext cx="259669" cy="459043"/>
          </a:xfrm>
          <a:custGeom>
            <a:rect b="b" l="l" r="r" t="t"/>
            <a:pathLst>
              <a:path extrusionOk="0" h="335417" w="189122">
                <a:moveTo>
                  <a:pt x="94561" y="0"/>
                </a:moveTo>
                <a:lnTo>
                  <a:pt x="94561" y="0"/>
                </a:lnTo>
                <a:cubicBezTo>
                  <a:pt x="146785" y="0"/>
                  <a:pt x="189122" y="42336"/>
                  <a:pt x="189122" y="94561"/>
                </a:cubicBezTo>
                <a:lnTo>
                  <a:pt x="189122" y="240856"/>
                </a:lnTo>
                <a:cubicBezTo>
                  <a:pt x="189122" y="265936"/>
                  <a:pt x="179159" y="289988"/>
                  <a:pt x="161425" y="307721"/>
                </a:cubicBezTo>
                <a:cubicBezTo>
                  <a:pt x="143692" y="325455"/>
                  <a:pt x="119640" y="335417"/>
                  <a:pt x="94561" y="335417"/>
                </a:cubicBezTo>
                <a:lnTo>
                  <a:pt x="94561" y="335417"/>
                </a:lnTo>
                <a:cubicBezTo>
                  <a:pt x="42336" y="335417"/>
                  <a:pt x="0" y="293081"/>
                  <a:pt x="0" y="240856"/>
                </a:cubicBezTo>
                <a:lnTo>
                  <a:pt x="0" y="94561"/>
                </a:lnTo>
                <a:cubicBezTo>
                  <a:pt x="0" y="69482"/>
                  <a:pt x="9963" y="45430"/>
                  <a:pt x="27696" y="27696"/>
                </a:cubicBezTo>
                <a:cubicBezTo>
                  <a:pt x="45430" y="9963"/>
                  <a:pt x="69482" y="0"/>
                  <a:pt x="94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8450284" y="217000"/>
            <a:ext cx="45904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6990327" y="4745299"/>
            <a:ext cx="926041" cy="339713"/>
          </a:xfrm>
          <a:custGeom>
            <a:rect b="b" l="l" r="r" t="t"/>
            <a:pathLst>
              <a:path extrusionOk="0" h="589476" w="1526466">
                <a:moveTo>
                  <a:pt x="0" y="0"/>
                </a:moveTo>
                <a:lnTo>
                  <a:pt x="1526466" y="0"/>
                </a:lnTo>
                <a:lnTo>
                  <a:pt x="1526466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8094073" y="4745474"/>
            <a:ext cx="885720" cy="339713"/>
          </a:xfrm>
          <a:custGeom>
            <a:rect b="b" l="l" r="r" t="t"/>
            <a:pathLst>
              <a:path extrusionOk="0" h="589476" w="1460002">
                <a:moveTo>
                  <a:pt x="0" y="0"/>
                </a:moveTo>
                <a:lnTo>
                  <a:pt x="1460002" y="0"/>
                </a:lnTo>
                <a:lnTo>
                  <a:pt x="1460002" y="589476"/>
                </a:lnTo>
                <a:lnTo>
                  <a:pt x="0" y="58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6079105" y="4752551"/>
            <a:ext cx="757690" cy="352791"/>
          </a:xfrm>
          <a:custGeom>
            <a:rect b="b" l="l" r="r" t="t"/>
            <a:pathLst>
              <a:path extrusionOk="0" h="612169" w="1248960">
                <a:moveTo>
                  <a:pt x="0" y="0"/>
                </a:moveTo>
                <a:lnTo>
                  <a:pt x="1248960" y="0"/>
                </a:lnTo>
                <a:lnTo>
                  <a:pt x="1248960" y="612169"/>
                </a:lnTo>
                <a:lnTo>
                  <a:pt x="0" y="61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70" l="-2592" r="-2115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"/>
          <p:cNvSpPr txBox="1"/>
          <p:nvPr/>
        </p:nvSpPr>
        <p:spPr>
          <a:xfrm>
            <a:off x="198932" y="479202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viernes, 29 de agosto de 2025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ctrTitle"/>
          </p:nvPr>
        </p:nvSpPr>
        <p:spPr>
          <a:xfrm>
            <a:off x="808350" y="615000"/>
            <a:ext cx="75273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rPr lang="es"/>
              <a:t>Optimización del uso de la flota de buses eléctricos de SAUCINC</a:t>
            </a:r>
            <a:endParaRPr/>
          </a:p>
        </p:txBody>
      </p:sp>
      <p:sp>
        <p:nvSpPr>
          <p:cNvPr id="81" name="Google Shape;81;p7"/>
          <p:cNvSpPr txBox="1"/>
          <p:nvPr>
            <p:ph idx="1" type="subTitle"/>
          </p:nvPr>
        </p:nvSpPr>
        <p:spPr>
          <a:xfrm>
            <a:off x="808350" y="1629789"/>
            <a:ext cx="68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s"/>
              <a:t>Grupo #9</a:t>
            </a:r>
            <a:endParaRPr/>
          </a:p>
        </p:txBody>
      </p:sp>
      <p:sp>
        <p:nvSpPr>
          <p:cNvPr id="82" name="Google Shape;82;p7"/>
          <p:cNvSpPr txBox="1"/>
          <p:nvPr>
            <p:ph idx="10" type="dt"/>
          </p:nvPr>
        </p:nvSpPr>
        <p:spPr>
          <a:xfrm>
            <a:off x="198922" y="4792025"/>
            <a:ext cx="2855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Fecha: 6 de diciembre del 2025</a:t>
            </a:r>
            <a:endParaRPr/>
          </a:p>
        </p:txBody>
      </p:sp>
      <p:sp>
        <p:nvSpPr>
          <p:cNvPr id="83" name="Google Shape;83;p7"/>
          <p:cNvSpPr txBox="1"/>
          <p:nvPr>
            <p:ph idx="12" type="sldNum"/>
          </p:nvPr>
        </p:nvSpPr>
        <p:spPr>
          <a:xfrm>
            <a:off x="8450284" y="217000"/>
            <a:ext cx="45904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4" name="Google Shape;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975" y="2144370"/>
            <a:ext cx="4000675" cy="219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4">
            <a:alphaModFix/>
          </a:blip>
          <a:srcRect b="0" l="1470" r="-1469" t="0"/>
          <a:stretch/>
        </p:blipFill>
        <p:spPr>
          <a:xfrm>
            <a:off x="808350" y="2144387"/>
            <a:ext cx="2589424" cy="23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475650" y="468126"/>
            <a:ext cx="8192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" sz="5600">
                <a:latin typeface="Arial"/>
                <a:ea typeface="Arial"/>
                <a:cs typeface="Arial"/>
                <a:sym typeface="Arial"/>
              </a:rPr>
              <a:t>SAUCINC cuenta con datos de alta frecuencia, la empresa no los integra ni procesa para convertirlos en decisiones de operación.</a:t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s" sz="5600">
                <a:latin typeface="Arial"/>
                <a:ea typeface="Arial"/>
                <a:cs typeface="Arial"/>
                <a:sym typeface="Arial"/>
              </a:rPr>
              <a:t>Razones:</a:t>
            </a:r>
            <a:endParaRPr b="1" sz="5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72" name="Google Shape;172;p16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 txBox="1"/>
          <p:nvPr>
            <p:ph idx="1" type="body"/>
          </p:nvPr>
        </p:nvSpPr>
        <p:spPr>
          <a:xfrm>
            <a:off x="16008" y="1576292"/>
            <a:ext cx="22428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La información no está integrada en un solo sistema (Datos de GPS, telemetría, cámaras y carga).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2383405" y="1776446"/>
            <a:ext cx="19662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No existe planificación inteligente de ciclos de carga.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 txBox="1"/>
          <p:nvPr>
            <p:ph idx="1" type="body"/>
          </p:nvPr>
        </p:nvSpPr>
        <p:spPr>
          <a:xfrm>
            <a:off x="4555237" y="1784450"/>
            <a:ext cx="2188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Decisiones operativas se basan en experiencia, no en evidencia.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 txBox="1"/>
          <p:nvPr>
            <p:ph idx="1" type="body"/>
          </p:nvPr>
        </p:nvSpPr>
        <p:spPr>
          <a:xfrm>
            <a:off x="6969867" y="1688329"/>
            <a:ext cx="19662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" sz="4800">
                <a:latin typeface="Arial"/>
                <a:ea typeface="Arial"/>
                <a:cs typeface="Arial"/>
                <a:sym typeface="Arial"/>
              </a:rPr>
              <a:t>No existen modelos predictivos de demanda, congestión o degradación de baterías.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5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0" y="2805825"/>
            <a:ext cx="2065774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0825" y="2805842"/>
            <a:ext cx="2065774" cy="112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7838" y="2772338"/>
            <a:ext cx="2188500" cy="119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7600" y="2757512"/>
            <a:ext cx="2242801" cy="122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title"/>
          </p:nvPr>
        </p:nvSpPr>
        <p:spPr>
          <a:xfrm>
            <a:off x="429698" y="220343"/>
            <a:ext cx="8013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s"/>
              <a:t>Proceso aplicado </a:t>
            </a: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7"/>
          <p:cNvGrpSpPr/>
          <p:nvPr/>
        </p:nvGrpSpPr>
        <p:grpSpPr>
          <a:xfrm>
            <a:off x="0" y="1189989"/>
            <a:ext cx="2726700" cy="3448011"/>
            <a:chOff x="0" y="1189989"/>
            <a:chExt cx="2726700" cy="3448011"/>
          </a:xfrm>
        </p:grpSpPr>
        <p:sp>
          <p:nvSpPr>
            <p:cNvPr id="188" name="Google Shape;188;p17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Recopilación de datos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7"/>
            <p:cNvSpPr txBox="1"/>
            <p:nvPr/>
          </p:nvSpPr>
          <p:spPr>
            <a:xfrm>
              <a:off x="102575" y="1969200"/>
              <a:ext cx="2624100" cy="26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Se puede recopilar datos desde los: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GPS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Sensores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Cámaras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Sistemas telemétricos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Tableros </a:t>
              </a:r>
              <a:r>
                <a:rPr lang="es">
                  <a:solidFill>
                    <a:schemeClr val="dk1"/>
                  </a:solidFill>
                </a:rPr>
                <a:t>electrónicos</a:t>
              </a:r>
              <a:r>
                <a:rPr lang="es">
                  <a:solidFill>
                    <a:schemeClr val="dk1"/>
                  </a:solidFill>
                </a:rPr>
                <a:t> de paradas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Entender a fondo el </a:t>
              </a: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porqué.</a:t>
              </a: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  </a:t>
              </a: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cuándo</a:t>
              </a: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 y </a:t>
              </a: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dónde</a:t>
              </a: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 acerca del servicio de transporte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" name="Google Shape;190;p17"/>
          <p:cNvGrpSpPr/>
          <p:nvPr/>
        </p:nvGrpSpPr>
        <p:grpSpPr>
          <a:xfrm>
            <a:off x="2263425" y="1189775"/>
            <a:ext cx="2541300" cy="3453750"/>
            <a:chOff x="2263425" y="1189775"/>
            <a:chExt cx="2541300" cy="3453750"/>
          </a:xfrm>
        </p:grpSpPr>
        <p:sp>
          <p:nvSpPr>
            <p:cNvPr id="191" name="Google Shape;191;p17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br>
                <a:rPr lang="es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s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Procesamiento de datos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17"/>
            <p:cNvSpPr txBox="1"/>
            <p:nvPr/>
          </p:nvSpPr>
          <p:spPr>
            <a:xfrm>
              <a:off x="2492850" y="2027825"/>
              <a:ext cx="1973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Realizamos sobre los datos lo siguiente: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Limpiar, obtener datos de calidad(Python).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Organizar.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Estructurar</a:t>
              </a:r>
              <a:r>
                <a:rPr lang="es" sz="12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17"/>
          <p:cNvGrpSpPr/>
          <p:nvPr/>
        </p:nvGrpSpPr>
        <p:grpSpPr>
          <a:xfrm>
            <a:off x="4329974" y="1189775"/>
            <a:ext cx="2541300" cy="3404817"/>
            <a:chOff x="4329974" y="1189775"/>
            <a:chExt cx="2541300" cy="3404817"/>
          </a:xfrm>
        </p:grpSpPr>
        <p:sp>
          <p:nvSpPr>
            <p:cNvPr id="194" name="Google Shape;194;p17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br>
                <a:rPr lang="es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s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Análisis de datos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4499672" y="1978892"/>
              <a:ext cx="2302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     Explorar, organizar, agregar y correlación para identificar: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Rutas con bajas demandas.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Horarios críticos de sobrecarga.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s">
                  <a:solidFill>
                    <a:schemeClr val="dk1"/>
                  </a:solidFill>
                </a:rPr>
                <a:t>Momentos inadecuados </a:t>
              </a:r>
              <a:r>
                <a:rPr lang="es">
                  <a:solidFill>
                    <a:schemeClr val="dk1"/>
                  </a:solidFill>
                </a:rPr>
                <a:t>para</a:t>
              </a:r>
              <a:r>
                <a:rPr lang="es">
                  <a:solidFill>
                    <a:schemeClr val="dk1"/>
                  </a:solidFill>
                </a:rPr>
                <a:t> la carga eléctrica.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" name="Google Shape;196;p17"/>
          <p:cNvGrpSpPr/>
          <p:nvPr/>
        </p:nvGrpSpPr>
        <p:grpSpPr>
          <a:xfrm>
            <a:off x="6398964" y="1191087"/>
            <a:ext cx="2541300" cy="3284681"/>
            <a:chOff x="6289939" y="1236525"/>
            <a:chExt cx="2541300" cy="3284681"/>
          </a:xfrm>
        </p:grpSpPr>
        <p:sp>
          <p:nvSpPr>
            <p:cNvPr id="197" name="Google Shape;197;p17"/>
            <p:cNvSpPr/>
            <p:nvPr/>
          </p:nvSpPr>
          <p:spPr>
            <a:xfrm>
              <a:off x="6289939" y="123652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Resultados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6762255" y="1905506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dk1"/>
                  </a:solidFill>
                </a:rPr>
                <a:t>Enfocados en optimización de: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just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s">
                  <a:solidFill>
                    <a:schemeClr val="dk1"/>
                  </a:solidFill>
                </a:rPr>
                <a:t>Rutas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s">
                  <a:solidFill>
                    <a:schemeClr val="dk1"/>
                  </a:solidFill>
                </a:rPr>
                <a:t>Frecuencias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AutoNum type="arabicPeriod"/>
              </a:pPr>
              <a:r>
                <a:rPr lang="es">
                  <a:solidFill>
                    <a:schemeClr val="dk1"/>
                  </a:solidFill>
                </a:rPr>
                <a:t>Carga de baterías.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420094" y="264917"/>
            <a:ext cx="8013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s"/>
              <a:t>Perspectiva</a:t>
            </a:r>
            <a:endParaRPr/>
          </a:p>
        </p:txBody>
      </p:sp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/>
          <p:nvPr/>
        </p:nvSpPr>
        <p:spPr>
          <a:xfrm>
            <a:off x="383750" y="1154750"/>
            <a:ext cx="65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Implementar un sistema de analítica de datos integrado que permita:</a:t>
            </a:r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>
            <a:off x="543304" y="1677813"/>
            <a:ext cx="1574169" cy="2458969"/>
            <a:chOff x="1118210" y="341749"/>
            <a:chExt cx="2030400" cy="2490600"/>
          </a:xfrm>
        </p:grpSpPr>
        <p:sp>
          <p:nvSpPr>
            <p:cNvPr id="207" name="Google Shape;207;p18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20650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9150" lIns="99150" spcFirstLastPara="1" rIns="99150" wrap="square" tIns="99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6"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225903" y="432706"/>
              <a:ext cx="1815000" cy="11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150" lIns="99150" spcFirstLastPara="1" rIns="99150" wrap="square" tIns="991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377"/>
                </a:spcBef>
                <a:spcAft>
                  <a:spcPts val="1377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377">
                  <a:solidFill>
                    <a:schemeClr val="dk1"/>
                  </a:solidFill>
                </a:rPr>
                <a:t>Redistribuir rutas según la demanda real.</a:t>
              </a:r>
              <a:endParaRPr sz="1377">
                <a:solidFill>
                  <a:srgbClr val="0D5C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209" name="Google Shape;209;p18"/>
          <p:cNvSpPr/>
          <p:nvPr/>
        </p:nvSpPr>
        <p:spPr>
          <a:xfrm>
            <a:off x="2207958" y="1677800"/>
            <a:ext cx="1574100" cy="2458800"/>
          </a:xfrm>
          <a:prstGeom prst="rect">
            <a:avLst/>
          </a:prstGeom>
          <a:solidFill>
            <a:srgbClr val="FFFFFF"/>
          </a:solidFill>
          <a:ln cap="flat" cmpd="sng" w="20650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150" lIns="99150" spcFirstLastPara="1" rIns="99150" wrap="square" tIns="99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>
            <a:off x="3845488" y="1677800"/>
            <a:ext cx="1574100" cy="2458800"/>
          </a:xfrm>
          <a:prstGeom prst="rect">
            <a:avLst/>
          </a:prstGeom>
          <a:solidFill>
            <a:srgbClr val="FFFFFF"/>
          </a:solidFill>
          <a:ln cap="flat" cmpd="sng" w="20650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150" lIns="99150" spcFirstLastPara="1" rIns="99150" wrap="square" tIns="99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>
            <a:off x="5496607" y="1677800"/>
            <a:ext cx="1574100" cy="2458800"/>
          </a:xfrm>
          <a:prstGeom prst="rect">
            <a:avLst/>
          </a:prstGeom>
          <a:solidFill>
            <a:srgbClr val="FFFFFF"/>
          </a:solidFill>
          <a:ln cap="flat" cmpd="sng" w="20650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150" lIns="99150" spcFirstLastPara="1" rIns="99150" wrap="square" tIns="99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6"/>
          </a:p>
        </p:txBody>
      </p:sp>
      <p:sp>
        <p:nvSpPr>
          <p:cNvPr id="212" name="Google Shape;212;p18"/>
          <p:cNvSpPr/>
          <p:nvPr/>
        </p:nvSpPr>
        <p:spPr>
          <a:xfrm>
            <a:off x="7128477" y="1677800"/>
            <a:ext cx="1574100" cy="2458800"/>
          </a:xfrm>
          <a:prstGeom prst="rect">
            <a:avLst/>
          </a:prstGeom>
          <a:solidFill>
            <a:srgbClr val="FFFFFF"/>
          </a:solidFill>
          <a:ln cap="flat" cmpd="sng" w="20650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150" lIns="99150" spcFirstLastPara="1" rIns="99150" wrap="square" tIns="99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>
            <a:off x="2277841" y="1682789"/>
            <a:ext cx="1407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9150" lIns="99150" spcFirstLastPara="1" rIns="99150" wrap="square" tIns="99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Ajustar frecuencias en horas pico y no pico.</a:t>
            </a:r>
            <a:endParaRPr sz="1300">
              <a:solidFill>
                <a:srgbClr val="0D5C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3928878" y="1765502"/>
            <a:ext cx="1407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9150" lIns="99150" spcFirstLastPara="1" rIns="99150" wrap="square" tIns="99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Optimizar los horarios de carga de baterías.</a:t>
            </a:r>
            <a:endParaRPr sz="1277">
              <a:solidFill>
                <a:srgbClr val="0D5C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5580003" y="1765502"/>
            <a:ext cx="1407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9150" lIns="99150" spcFirstLastPara="1" rIns="99150" wrap="square" tIns="99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Monitorear en tiempo real la ocupación de los buses.</a:t>
            </a:r>
            <a:endParaRPr sz="1277">
              <a:solidFill>
                <a:srgbClr val="0D5C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7231128" y="1765502"/>
            <a:ext cx="1407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9150" lIns="99150" spcFirstLastPara="1" rIns="99150" wrap="square" tIns="99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Prolongar la vida útil de la batería.</a:t>
            </a:r>
            <a:endParaRPr sz="1277">
              <a:solidFill>
                <a:srgbClr val="0D5C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7" name="Google Shape;2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800" y="2961238"/>
            <a:ext cx="11239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63" y="2952150"/>
            <a:ext cx="1186656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7562" y="2951825"/>
            <a:ext cx="1123950" cy="111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1650" y="2948263"/>
            <a:ext cx="1186650" cy="112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7338" y="2946963"/>
            <a:ext cx="11239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9"/>
          <p:cNvGrpSpPr/>
          <p:nvPr/>
        </p:nvGrpSpPr>
        <p:grpSpPr>
          <a:xfrm>
            <a:off x="4016523" y="2477500"/>
            <a:ext cx="2379900" cy="674450"/>
            <a:chOff x="943723" y="4469050"/>
            <a:chExt cx="2379900" cy="674450"/>
          </a:xfrm>
        </p:grpSpPr>
        <p:sp>
          <p:nvSpPr>
            <p:cNvPr id="228" name="Google Shape;228;p1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Interpretación de consumo, ocupación y </a:t>
              </a: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baterías</a:t>
              </a: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" name="Google Shape;233;p19"/>
          <p:cNvGrpSpPr/>
          <p:nvPr/>
        </p:nvGrpSpPr>
        <p:grpSpPr>
          <a:xfrm>
            <a:off x="5387698" y="3826400"/>
            <a:ext cx="2379900" cy="674450"/>
            <a:chOff x="943723" y="4469050"/>
            <a:chExt cx="2379900" cy="674450"/>
          </a:xfrm>
        </p:grpSpPr>
        <p:sp>
          <p:nvSpPr>
            <p:cNvPr id="234" name="Google Shape;234;p1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Seguimiento del uso correcto de la información.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19"/>
          <p:cNvGrpSpPr/>
          <p:nvPr/>
        </p:nvGrpSpPr>
        <p:grpSpPr>
          <a:xfrm>
            <a:off x="4695998" y="3151950"/>
            <a:ext cx="2379900" cy="674450"/>
            <a:chOff x="943723" y="4469050"/>
            <a:chExt cx="2379900" cy="674450"/>
          </a:xfrm>
        </p:grpSpPr>
        <p:sp>
          <p:nvSpPr>
            <p:cNvPr id="240" name="Google Shape;240;p1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Aplicación de datos en la toma de </a:t>
              </a: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decisiones</a:t>
              </a: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19"/>
          <p:cNvGrpSpPr/>
          <p:nvPr/>
        </p:nvGrpSpPr>
        <p:grpSpPr>
          <a:xfrm>
            <a:off x="2654423" y="1128600"/>
            <a:ext cx="2379900" cy="674450"/>
            <a:chOff x="943723" y="3098500"/>
            <a:chExt cx="2379900" cy="674450"/>
          </a:xfrm>
        </p:grpSpPr>
        <p:sp>
          <p:nvSpPr>
            <p:cNvPr id="246" name="Google Shape;246;p19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1273175" y="3207452"/>
              <a:ext cx="3633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Entrenamiento en lectura de indicadores.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1" name="Google Shape;251;p19"/>
          <p:cNvSpPr txBox="1"/>
          <p:nvPr>
            <p:ph type="title"/>
          </p:nvPr>
        </p:nvSpPr>
        <p:spPr>
          <a:xfrm>
            <a:off x="437019" y="242317"/>
            <a:ext cx="8013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s"/>
              <a:t>Alfabetización de datos</a:t>
            </a:r>
            <a:endParaRPr/>
          </a:p>
        </p:txBody>
      </p:sp>
      <p:grpSp>
        <p:nvGrpSpPr>
          <p:cNvPr id="252" name="Google Shape;252;p19"/>
          <p:cNvGrpSpPr/>
          <p:nvPr/>
        </p:nvGrpSpPr>
        <p:grpSpPr>
          <a:xfrm>
            <a:off x="3333873" y="1803050"/>
            <a:ext cx="2379900" cy="674450"/>
            <a:chOff x="943723" y="3783775"/>
            <a:chExt cx="2379900" cy="674450"/>
          </a:xfrm>
        </p:grpSpPr>
        <p:sp>
          <p:nvSpPr>
            <p:cNvPr id="253" name="Google Shape;253;p19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Uso de dashboards operativos.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8" name="Google Shape;258;p19"/>
          <p:cNvSpPr txBox="1"/>
          <p:nvPr/>
        </p:nvSpPr>
        <p:spPr>
          <a:xfrm>
            <a:off x="216025" y="1072963"/>
            <a:ext cx="2438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Se capacitará al personal para que use los datos en su trabajo diario mediante:</a:t>
            </a:r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/>
        </p:nvSpPr>
        <p:spPr>
          <a:xfrm>
            <a:off x="1764600" y="1035744"/>
            <a:ext cx="5614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Personal capacitado de los departamentos de </a:t>
            </a:r>
            <a:r>
              <a:rPr lang="es" sz="2000">
                <a:solidFill>
                  <a:schemeClr val="dk1"/>
                </a:solidFill>
              </a:rPr>
              <a:t>logística</a:t>
            </a:r>
            <a:r>
              <a:rPr lang="es" sz="2000">
                <a:solidFill>
                  <a:schemeClr val="dk1"/>
                </a:solidFill>
              </a:rPr>
              <a:t> y operativo, para trabajar con datos y tomar decisiones basadas en información real.</a:t>
            </a:r>
            <a:endParaRPr sz="2000"/>
          </a:p>
        </p:txBody>
      </p:sp>
      <p:sp>
        <p:nvSpPr>
          <p:cNvPr id="264" name="Google Shape;264;p20"/>
          <p:cNvSpPr txBox="1"/>
          <p:nvPr>
            <p:ph type="title"/>
          </p:nvPr>
        </p:nvSpPr>
        <p:spPr>
          <a:xfrm>
            <a:off x="3565050" y="548925"/>
            <a:ext cx="2013900" cy="6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437" y="2300925"/>
            <a:ext cx="3593124" cy="1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 rotWithShape="1">
          <a:blip r:embed="rId4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1"/>
          <p:cNvGrpSpPr/>
          <p:nvPr/>
        </p:nvGrpSpPr>
        <p:grpSpPr>
          <a:xfrm>
            <a:off x="1981386" y="3060050"/>
            <a:ext cx="2379900" cy="674450"/>
            <a:chOff x="943723" y="4469050"/>
            <a:chExt cx="2379900" cy="674450"/>
          </a:xfrm>
        </p:grpSpPr>
        <p:sp>
          <p:nvSpPr>
            <p:cNvPr id="273" name="Google Shape;273;p21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951873" y="44690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Menor desgaste de activos.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1981386" y="2374775"/>
            <a:ext cx="2379900" cy="674450"/>
            <a:chOff x="943723" y="3783775"/>
            <a:chExt cx="2379900" cy="674450"/>
          </a:xfrm>
        </p:grpSpPr>
        <p:sp>
          <p:nvSpPr>
            <p:cNvPr id="279" name="Google Shape;279;p21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Mejor servicio al usuario.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" name="Google Shape;283;p21"/>
          <p:cNvGrpSpPr/>
          <p:nvPr/>
        </p:nvGrpSpPr>
        <p:grpSpPr>
          <a:xfrm>
            <a:off x="1981386" y="1689500"/>
            <a:ext cx="2379900" cy="674450"/>
            <a:chOff x="943723" y="3098500"/>
            <a:chExt cx="2379900" cy="674450"/>
          </a:xfrm>
        </p:grpSpPr>
        <p:sp>
          <p:nvSpPr>
            <p:cNvPr id="284" name="Google Shape;284;p21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Reducción de costos operativos.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8" name="Google Shape;288;p21"/>
          <p:cNvSpPr/>
          <p:nvPr/>
        </p:nvSpPr>
        <p:spPr>
          <a:xfrm rot="-2700000">
            <a:off x="2180394" y="1968391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/>
          <p:nvPr/>
        </p:nvSpPr>
        <p:spPr>
          <a:xfrm rot="-2700000">
            <a:off x="2187395" y="2620601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/>
          <p:cNvSpPr/>
          <p:nvPr/>
        </p:nvSpPr>
        <p:spPr>
          <a:xfrm rot="-2700000">
            <a:off x="2187395" y="3272826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 rot="-2700000">
            <a:off x="1142732" y="3980001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"/>
          <p:cNvSpPr/>
          <p:nvPr/>
        </p:nvSpPr>
        <p:spPr>
          <a:xfrm rot="-2700000">
            <a:off x="2180395" y="3272826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/>
          <p:nvPr/>
        </p:nvSpPr>
        <p:spPr>
          <a:xfrm rot="-2700000">
            <a:off x="1142732" y="3291439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 rot="-2700000">
            <a:off x="1142732" y="3979989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21"/>
          <p:cNvGrpSpPr/>
          <p:nvPr/>
        </p:nvGrpSpPr>
        <p:grpSpPr>
          <a:xfrm>
            <a:off x="4782711" y="2708011"/>
            <a:ext cx="2379900" cy="674450"/>
            <a:chOff x="943723" y="4469050"/>
            <a:chExt cx="2379900" cy="674450"/>
          </a:xfrm>
        </p:grpSpPr>
        <p:sp>
          <p:nvSpPr>
            <p:cNvPr id="296" name="Google Shape;296;p21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951873" y="44690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Decisiones estratégicas basadas en datos.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1" name="Google Shape;301;p21"/>
          <p:cNvGrpSpPr/>
          <p:nvPr/>
        </p:nvGrpSpPr>
        <p:grpSpPr>
          <a:xfrm>
            <a:off x="4782711" y="2022736"/>
            <a:ext cx="2379900" cy="674450"/>
            <a:chOff x="943723" y="3783775"/>
            <a:chExt cx="2379900" cy="674450"/>
          </a:xfrm>
        </p:grpSpPr>
        <p:sp>
          <p:nvSpPr>
            <p:cNvPr id="302" name="Google Shape;302;p21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Extender la vida útil de las baterías.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6" name="Google Shape;306;p21"/>
          <p:cNvSpPr/>
          <p:nvPr/>
        </p:nvSpPr>
        <p:spPr>
          <a:xfrm rot="-2700000">
            <a:off x="4988720" y="2268563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 rot="-2700000">
            <a:off x="4988720" y="2920788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 rot="-2700000">
            <a:off x="4981720" y="2920788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 txBox="1"/>
          <p:nvPr/>
        </p:nvSpPr>
        <p:spPr>
          <a:xfrm>
            <a:off x="437025" y="1139025"/>
            <a:ext cx="52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Con nuestra solución SAUCINC logrará:</a:t>
            </a:r>
            <a:endParaRPr/>
          </a:p>
        </p:txBody>
      </p:sp>
      <p:sp>
        <p:nvSpPr>
          <p:cNvPr id="310" name="Google Shape;310;p21"/>
          <p:cNvSpPr txBox="1"/>
          <p:nvPr>
            <p:ph type="title"/>
          </p:nvPr>
        </p:nvSpPr>
        <p:spPr>
          <a:xfrm>
            <a:off x="437019" y="242317"/>
            <a:ext cx="8013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s"/>
              <a:t>Impacto esperado (QOS)</a:t>
            </a:r>
            <a:endParaRPr/>
          </a:p>
        </p:txBody>
      </p:sp>
      <p:grpSp>
        <p:nvGrpSpPr>
          <p:cNvPr id="311" name="Google Shape;311;p21"/>
          <p:cNvGrpSpPr/>
          <p:nvPr/>
        </p:nvGrpSpPr>
        <p:grpSpPr>
          <a:xfrm>
            <a:off x="1981386" y="3745325"/>
            <a:ext cx="2379900" cy="674450"/>
            <a:chOff x="943723" y="4469050"/>
            <a:chExt cx="2379900" cy="674450"/>
          </a:xfrm>
        </p:grpSpPr>
        <p:sp>
          <p:nvSpPr>
            <p:cNvPr id="312" name="Google Shape;312;p21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951873" y="44690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Uso eficiente de energía.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7" name="Google Shape;317;p21"/>
          <p:cNvSpPr/>
          <p:nvPr/>
        </p:nvSpPr>
        <p:spPr>
          <a:xfrm rot="-2700000">
            <a:off x="2187395" y="3958101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"/>
          <p:cNvSpPr/>
          <p:nvPr/>
        </p:nvSpPr>
        <p:spPr>
          <a:xfrm rot="-2700000">
            <a:off x="2180395" y="3958101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1"/>
          <p:cNvGrpSpPr/>
          <p:nvPr/>
        </p:nvGrpSpPr>
        <p:grpSpPr>
          <a:xfrm>
            <a:off x="4782711" y="3393286"/>
            <a:ext cx="2379900" cy="674450"/>
            <a:chOff x="943723" y="4469050"/>
            <a:chExt cx="2379900" cy="674450"/>
          </a:xfrm>
        </p:grpSpPr>
        <p:sp>
          <p:nvSpPr>
            <p:cNvPr id="320" name="Google Shape;320;p21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951873" y="44690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Mayor sostenibilidad operativa.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5" name="Google Shape;325;p21"/>
          <p:cNvSpPr/>
          <p:nvPr/>
        </p:nvSpPr>
        <p:spPr>
          <a:xfrm rot="-2700000">
            <a:off x="4988720" y="3606063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 rot="-2700000">
            <a:off x="4981720" y="3606063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>
            <p:ph type="title"/>
          </p:nvPr>
        </p:nvSpPr>
        <p:spPr>
          <a:xfrm>
            <a:off x="437019" y="242317"/>
            <a:ext cx="8013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es"/>
              <a:t>Ejemplo del impacto</a:t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2"/>
          <p:cNvSpPr txBox="1"/>
          <p:nvPr/>
        </p:nvSpPr>
        <p:spPr>
          <a:xfrm>
            <a:off x="161500" y="1399338"/>
            <a:ext cx="2490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08">
                <a:solidFill>
                  <a:schemeClr val="dk1"/>
                </a:solidFill>
              </a:rPr>
              <a:t>Caso: 13h00–16h00 → alta cantidad de viajes vacíos.</a:t>
            </a:r>
            <a:endParaRPr/>
          </a:p>
        </p:txBody>
      </p:sp>
      <p:pic>
        <p:nvPicPr>
          <p:cNvPr id="334" name="Google Shape;3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62" y="2179075"/>
            <a:ext cx="2328575" cy="17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/>
          <p:nvPr/>
        </p:nvSpPr>
        <p:spPr>
          <a:xfrm>
            <a:off x="3254125" y="1915525"/>
            <a:ext cx="2423400" cy="2257500"/>
          </a:xfrm>
          <a:prstGeom prst="rect">
            <a:avLst/>
          </a:prstGeom>
          <a:solidFill>
            <a:srgbClr val="FFFFFF"/>
          </a:solidFill>
          <a:ln cap="flat" cmpd="sng" w="15075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325" lIns="72325" spcFirstLastPara="1" rIns="72325" wrap="square" tIns="72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3586363" y="1523999"/>
            <a:ext cx="1758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08">
                <a:solidFill>
                  <a:schemeClr val="dk1"/>
                </a:solidFill>
              </a:rPr>
              <a:t>Nuestra solución: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6692650" y="1523999"/>
            <a:ext cx="1758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08">
                <a:solidFill>
                  <a:schemeClr val="dk1"/>
                </a:solidFill>
              </a:rPr>
              <a:t>Resultado:</a:t>
            </a:r>
            <a:endParaRPr/>
          </a:p>
        </p:txBody>
      </p:sp>
      <p:sp>
        <p:nvSpPr>
          <p:cNvPr id="338" name="Google Shape;338;p22"/>
          <p:cNvSpPr/>
          <p:nvPr/>
        </p:nvSpPr>
        <p:spPr>
          <a:xfrm>
            <a:off x="2703738" y="2862463"/>
            <a:ext cx="417900" cy="36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2"/>
          <p:cNvSpPr/>
          <p:nvPr/>
        </p:nvSpPr>
        <p:spPr>
          <a:xfrm>
            <a:off x="3258297" y="1925403"/>
            <a:ext cx="24234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9150" lIns="99150" spcFirstLastPara="1" rIns="99150" wrap="square" tIns="99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• </a:t>
            </a:r>
            <a:r>
              <a:rPr lang="es" sz="1300">
                <a:solidFill>
                  <a:schemeClr val="dk1"/>
                </a:solidFill>
              </a:rPr>
              <a:t>Ajuste automático de frecuencias</a:t>
            </a:r>
            <a:br>
              <a:rPr lang="es" sz="1300">
                <a:solidFill>
                  <a:schemeClr val="dk1"/>
                </a:solidFill>
              </a:rPr>
            </a:br>
            <a:br>
              <a:rPr lang="es" sz="1300">
                <a:solidFill>
                  <a:schemeClr val="dk1"/>
                </a:solidFill>
              </a:rPr>
            </a:br>
            <a:r>
              <a:rPr lang="es" sz="1300">
                <a:solidFill>
                  <a:schemeClr val="dk1"/>
                </a:solidFill>
              </a:rPr>
              <a:t>• Reasignación de unidades.</a:t>
            </a:r>
            <a:br>
              <a:rPr lang="es" sz="1300">
                <a:solidFill>
                  <a:schemeClr val="dk1"/>
                </a:solidFill>
              </a:rPr>
            </a:br>
            <a:br>
              <a:rPr lang="es" sz="1300">
                <a:solidFill>
                  <a:schemeClr val="dk1"/>
                </a:solidFill>
              </a:rPr>
            </a:br>
            <a:r>
              <a:rPr lang="es" sz="1300">
                <a:solidFill>
                  <a:schemeClr val="dk1"/>
                </a:solidFill>
              </a:rPr>
              <a:t>• Se reprograma carga en la franja horaria más económica.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5810013" y="2862463"/>
            <a:ext cx="417900" cy="36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2"/>
          <p:cNvSpPr/>
          <p:nvPr/>
        </p:nvSpPr>
        <p:spPr>
          <a:xfrm>
            <a:off x="6360400" y="1925900"/>
            <a:ext cx="2423400" cy="2257500"/>
          </a:xfrm>
          <a:prstGeom prst="rect">
            <a:avLst/>
          </a:prstGeom>
          <a:solidFill>
            <a:srgbClr val="FFFFFF"/>
          </a:solidFill>
          <a:ln cap="flat" cmpd="sng" w="15075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325" lIns="72325" spcFirstLastPara="1" rIns="72325" wrap="square" tIns="72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"/>
          <p:cNvSpPr/>
          <p:nvPr/>
        </p:nvSpPr>
        <p:spPr>
          <a:xfrm>
            <a:off x="6356247" y="1816853"/>
            <a:ext cx="24234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9150" lIns="99150" spcFirstLastPara="1" rIns="99150" wrap="square" tIns="99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300">
                <a:solidFill>
                  <a:schemeClr val="dk1"/>
                </a:solidFill>
              </a:rPr>
            </a:br>
            <a:r>
              <a:rPr lang="es" sz="1300">
                <a:solidFill>
                  <a:schemeClr val="dk1"/>
                </a:solidFill>
              </a:rPr>
              <a:t>•  </a:t>
            </a:r>
            <a:r>
              <a:rPr lang="es" sz="1300">
                <a:solidFill>
                  <a:schemeClr val="dk1"/>
                </a:solidFill>
              </a:rPr>
              <a:t>22% menos viajes vacíos.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• </a:t>
            </a:r>
            <a:r>
              <a:rPr lang="es" sz="1300">
                <a:solidFill>
                  <a:schemeClr val="dk1"/>
                </a:solidFill>
              </a:rPr>
              <a:t>14% menos energía consumida.</a:t>
            </a:r>
            <a:br>
              <a:rPr lang="es" sz="1300">
                <a:solidFill>
                  <a:schemeClr val="dk1"/>
                </a:solidFill>
              </a:rPr>
            </a:br>
            <a:br>
              <a:rPr lang="es" sz="1300">
                <a:solidFill>
                  <a:schemeClr val="dk1"/>
                </a:solidFill>
              </a:rPr>
            </a:br>
            <a:r>
              <a:rPr lang="es" sz="1300">
                <a:solidFill>
                  <a:schemeClr val="dk1"/>
                </a:solidFill>
              </a:rPr>
              <a:t>• </a:t>
            </a:r>
            <a:r>
              <a:rPr lang="es" sz="1300">
                <a:solidFill>
                  <a:schemeClr val="dk1"/>
                </a:solidFill>
              </a:rPr>
              <a:t>10% más vida útil proyectada de batería para esas unidades.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992725" y="2127750"/>
            <a:ext cx="5083800" cy="88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s"/>
              <a:t>Beneficios para la empresa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3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4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24"/>
          <p:cNvGrpSpPr/>
          <p:nvPr/>
        </p:nvGrpSpPr>
        <p:grpSpPr>
          <a:xfrm>
            <a:off x="2845740" y="2695406"/>
            <a:ext cx="3452533" cy="624184"/>
            <a:chOff x="1593000" y="2322568"/>
            <a:chExt cx="2939827" cy="643356"/>
          </a:xfrm>
        </p:grpSpPr>
        <p:sp>
          <p:nvSpPr>
            <p:cNvPr id="355" name="Google Shape;355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7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Mejor experiencia para el pasajero.</a:t>
              </a:r>
              <a:endParaRPr sz="9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CDF"/>
            </a:solidFill>
            <a:ln>
              <a:noFill/>
            </a:ln>
            <a:effectLst>
              <a:outerShdw blurRad="69314" rotWithShape="0" algn="bl" dir="2700000" dist="27726">
                <a:srgbClr val="000000">
                  <a:alpha val="17000"/>
                </a:srgbClr>
              </a:outerShdw>
            </a:effectLst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522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522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60" name="Google Shape;360;p24"/>
          <p:cNvGrpSpPr/>
          <p:nvPr/>
        </p:nvGrpSpPr>
        <p:grpSpPr>
          <a:xfrm>
            <a:off x="2845740" y="2060008"/>
            <a:ext cx="3452533" cy="624184"/>
            <a:chOff x="1593000" y="2322568"/>
            <a:chExt cx="2939827" cy="643356"/>
          </a:xfrm>
        </p:grpSpPr>
        <p:sp>
          <p:nvSpPr>
            <p:cNvPr id="361" name="Google Shape;361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7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Optimización energética y reducción de costos eléctricos.</a:t>
              </a:r>
              <a:endParaRPr sz="9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CDF"/>
            </a:solidFill>
            <a:ln>
              <a:noFill/>
            </a:ln>
            <a:effectLst>
              <a:outerShdw blurRad="69314" rotWithShape="0" algn="bl" dir="2700000" dist="27726">
                <a:srgbClr val="000000">
                  <a:alpha val="17000"/>
                </a:srgbClr>
              </a:outerShdw>
            </a:effectLst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522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522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66" name="Google Shape;366;p24"/>
          <p:cNvGrpSpPr/>
          <p:nvPr/>
        </p:nvGrpSpPr>
        <p:grpSpPr>
          <a:xfrm>
            <a:off x="2845740" y="1424584"/>
            <a:ext cx="3452533" cy="624184"/>
            <a:chOff x="1593000" y="2322568"/>
            <a:chExt cx="2939827" cy="643356"/>
          </a:xfrm>
        </p:grpSpPr>
        <p:sp>
          <p:nvSpPr>
            <p:cNvPr id="367" name="Google Shape;367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7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Menor desgaste y más vida útil de las baterías.</a:t>
              </a:r>
              <a:endParaRPr sz="9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CDF"/>
            </a:solidFill>
            <a:ln>
              <a:noFill/>
            </a:ln>
            <a:effectLst>
              <a:outerShdw blurRad="69314" rotWithShape="0" algn="bl" dir="2700000" dist="27726">
                <a:srgbClr val="000000">
                  <a:alpha val="17000"/>
                </a:srgbClr>
              </a:outerShdw>
            </a:effectLst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522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522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72" name="Google Shape;372;p24"/>
          <p:cNvGrpSpPr/>
          <p:nvPr/>
        </p:nvGrpSpPr>
        <p:grpSpPr>
          <a:xfrm>
            <a:off x="2845740" y="789194"/>
            <a:ext cx="3452533" cy="624184"/>
            <a:chOff x="1593000" y="2322568"/>
            <a:chExt cx="2939827" cy="643356"/>
          </a:xfrm>
        </p:grpSpPr>
        <p:sp>
          <p:nvSpPr>
            <p:cNvPr id="373" name="Google Shape;373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7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Mayor confiabilidad y puntualidad del servicio.</a:t>
              </a:r>
              <a:endParaRPr sz="9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CDF"/>
            </a:solidFill>
            <a:ln>
              <a:noFill/>
            </a:ln>
            <a:effectLst>
              <a:outerShdw blurRad="69314" rotWithShape="0" algn="bl" dir="2700000" dist="27726">
                <a:srgbClr val="000000">
                  <a:alpha val="17000"/>
                </a:srgbClr>
              </a:outerShdw>
            </a:effectLst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522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522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78" name="Google Shape;378;p24"/>
          <p:cNvGrpSpPr/>
          <p:nvPr/>
        </p:nvGrpSpPr>
        <p:grpSpPr>
          <a:xfrm>
            <a:off x="2845740" y="153788"/>
            <a:ext cx="3452533" cy="624184"/>
            <a:chOff x="1593000" y="2322568"/>
            <a:chExt cx="2939827" cy="643356"/>
          </a:xfrm>
        </p:grpSpPr>
        <p:sp>
          <p:nvSpPr>
            <p:cNvPr id="379" name="Google Shape;379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7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Ahorro económico sostenido.	</a:t>
              </a:r>
              <a:endParaRPr sz="97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CDF"/>
            </a:solidFill>
            <a:ln>
              <a:noFill/>
            </a:ln>
            <a:effectLst>
              <a:outerShdw blurRad="69314" rotWithShape="0" algn="bl" dir="2700000" dist="27726">
                <a:srgbClr val="000000">
                  <a:alpha val="17000"/>
                </a:srgbClr>
              </a:outerShdw>
            </a:effectLst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522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522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84" name="Google Shape;384;p24"/>
          <p:cNvGrpSpPr/>
          <p:nvPr/>
        </p:nvGrpSpPr>
        <p:grpSpPr>
          <a:xfrm>
            <a:off x="2845740" y="3330804"/>
            <a:ext cx="3452533" cy="624184"/>
            <a:chOff x="1593000" y="2322568"/>
            <a:chExt cx="2939827" cy="643356"/>
          </a:xfrm>
        </p:grpSpPr>
        <p:sp>
          <p:nvSpPr>
            <p:cNvPr id="385" name="Google Shape;385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7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Modernización real del transporte eléctrico de Guayaquil.</a:t>
              </a:r>
              <a:endParaRPr sz="9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CDF"/>
            </a:solidFill>
            <a:ln>
              <a:noFill/>
            </a:ln>
            <a:effectLst>
              <a:outerShdw blurRad="69314" rotWithShape="0" algn="bl" dir="2700000" dist="27726">
                <a:srgbClr val="000000">
                  <a:alpha val="17000"/>
                </a:srgbClr>
              </a:outerShdw>
            </a:effectLst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522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522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90" name="Google Shape;390;p24"/>
          <p:cNvGrpSpPr/>
          <p:nvPr/>
        </p:nvGrpSpPr>
        <p:grpSpPr>
          <a:xfrm>
            <a:off x="2858929" y="3966781"/>
            <a:ext cx="3452533" cy="624184"/>
            <a:chOff x="1593000" y="2322568"/>
            <a:chExt cx="2939827" cy="643356"/>
          </a:xfrm>
        </p:grpSpPr>
        <p:sp>
          <p:nvSpPr>
            <p:cNvPr id="391" name="Google Shape;391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7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Un mejor reconocimiento de los organismo de control fiscal y financiero (apalancamiento).</a:t>
              </a:r>
              <a:endParaRPr sz="9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CDF"/>
            </a:solidFill>
            <a:ln>
              <a:noFill/>
            </a:ln>
            <a:effectLst>
              <a:outerShdw blurRad="69314" rotWithShape="0" algn="bl" dir="2700000" dist="27726">
                <a:srgbClr val="000000">
                  <a:alpha val="17000"/>
                </a:srgbClr>
              </a:outerShdw>
            </a:effectLst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88725" lIns="88725" spcFirstLastPara="1" rIns="88725" wrap="square" tIns="88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522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522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type="ctrTitle"/>
          </p:nvPr>
        </p:nvSpPr>
        <p:spPr>
          <a:xfrm>
            <a:off x="2260650" y="1990350"/>
            <a:ext cx="4622700" cy="116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¡MUCHAS GRACIAS!</a:t>
            </a:r>
            <a:endParaRPr sz="3400"/>
          </a:p>
        </p:txBody>
      </p:sp>
      <p:sp>
        <p:nvSpPr>
          <p:cNvPr id="401" name="Google Shape;401;p25"/>
          <p:cNvSpPr txBox="1"/>
          <p:nvPr>
            <p:ph idx="10" type="dt"/>
          </p:nvPr>
        </p:nvSpPr>
        <p:spPr>
          <a:xfrm>
            <a:off x="198922" y="4792025"/>
            <a:ext cx="2855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Fecha: 6 de diciembre del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/>
          <p:nvPr>
            <p:ph type="ctrTitle"/>
          </p:nvPr>
        </p:nvSpPr>
        <p:spPr>
          <a:xfrm>
            <a:off x="4419075" y="559779"/>
            <a:ext cx="4226700" cy="338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Hay mas 2.7 millones de personas en la ciudad de Guayaquil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EL 70% DE ESTA </a:t>
            </a:r>
            <a:r>
              <a:rPr lang="es" sz="1300"/>
              <a:t>POBLACIÓN</a:t>
            </a:r>
            <a:r>
              <a:rPr lang="es" sz="1300"/>
              <a:t> SE MUEVE EN GUAYAQUIL A TRAVÉS DEL TRANSPORTE </a:t>
            </a:r>
            <a:r>
              <a:rPr lang="es" sz="1300"/>
              <a:t>PÚBLICO</a:t>
            </a:r>
            <a:endParaRPr sz="1300"/>
          </a:p>
        </p:txBody>
      </p:sp>
      <p:pic>
        <p:nvPicPr>
          <p:cNvPr id="91" name="Google Shape;9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92" y="234457"/>
            <a:ext cx="3857625" cy="41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/>
          <p:nvPr>
            <p:ph idx="10" type="dt"/>
          </p:nvPr>
        </p:nvSpPr>
        <p:spPr>
          <a:xfrm>
            <a:off x="198922" y="4792025"/>
            <a:ext cx="2855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Fecha: 6 de diciembre del 2025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/>
          <p:nvPr>
            <p:ph type="ctrTitle"/>
          </p:nvPr>
        </p:nvSpPr>
        <p:spPr>
          <a:xfrm>
            <a:off x="3506150" y="608210"/>
            <a:ext cx="5139600" cy="347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Más</a:t>
            </a:r>
            <a:r>
              <a:rPr lang="es" sz="3400"/>
              <a:t> del 50% Vive en la parroquia Tarqui, circuito Sauces, Alborada, Samanes, Kennedy, Guayacanes → INEC, habitantes por distritos.</a:t>
            </a:r>
            <a:endParaRPr sz="3400"/>
          </a:p>
        </p:txBody>
      </p:sp>
      <p:pic>
        <p:nvPicPr>
          <p:cNvPr id="98" name="Google Shape;9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7225"/>
            <a:ext cx="2987926" cy="44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9"/>
          <p:cNvSpPr txBox="1"/>
          <p:nvPr>
            <p:ph idx="10" type="dt"/>
          </p:nvPr>
        </p:nvSpPr>
        <p:spPr>
          <a:xfrm>
            <a:off x="198922" y="4792025"/>
            <a:ext cx="2855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Fecha: 6 de diciembre del 2025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idx="1" type="body"/>
          </p:nvPr>
        </p:nvSpPr>
        <p:spPr>
          <a:xfrm>
            <a:off x="272125" y="1006100"/>
            <a:ext cx="38427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latin typeface="Arial"/>
                <a:ea typeface="Arial"/>
                <a:cs typeface="Arial"/>
                <a:sym typeface="Arial"/>
              </a:rPr>
              <a:t>Estos buses r</a:t>
            </a:r>
            <a:r>
              <a:rPr lang="es" sz="5200">
                <a:latin typeface="Arial"/>
                <a:ea typeface="Arial"/>
                <a:cs typeface="Arial"/>
                <a:sym typeface="Arial"/>
              </a:rPr>
              <a:t>epresentan una inversión tecnológica para una movilidad eficiente y libre de CO2.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E0666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endParaRPr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0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025" y="1369151"/>
            <a:ext cx="2768425" cy="213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0"/>
          <p:cNvPicPr preferRelativeResize="0"/>
          <p:nvPr/>
        </p:nvPicPr>
        <p:blipFill rotWithShape="1">
          <a:blip r:embed="rId5">
            <a:alphaModFix/>
          </a:blip>
          <a:srcRect b="72571" l="42659" r="42631" t="12952"/>
          <a:stretch/>
        </p:blipFill>
        <p:spPr>
          <a:xfrm>
            <a:off x="4184525" y="1070739"/>
            <a:ext cx="927235" cy="50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0"/>
          <p:cNvSpPr txBox="1"/>
          <p:nvPr/>
        </p:nvSpPr>
        <p:spPr>
          <a:xfrm>
            <a:off x="2930725" y="272150"/>
            <a:ext cx="368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SAUCINC 89 (Sauces 4 - Centro).</a:t>
            </a:r>
            <a:endParaRPr/>
          </a:p>
        </p:txBody>
      </p:sp>
      <p:pic>
        <p:nvPicPr>
          <p:cNvPr id="109" name="Google Shape;109;p10"/>
          <p:cNvPicPr preferRelativeResize="0"/>
          <p:nvPr/>
        </p:nvPicPr>
        <p:blipFill rotWithShape="1">
          <a:blip r:embed="rId5">
            <a:alphaModFix/>
          </a:blip>
          <a:srcRect b="34773" l="42659" r="42631" t="38154"/>
          <a:stretch/>
        </p:blipFill>
        <p:spPr>
          <a:xfrm>
            <a:off x="5111759" y="878450"/>
            <a:ext cx="752340" cy="7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 txBox="1"/>
          <p:nvPr>
            <p:ph idx="1" type="body"/>
          </p:nvPr>
        </p:nvSpPr>
        <p:spPr>
          <a:xfrm>
            <a:off x="223205" y="1996625"/>
            <a:ext cx="3842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Arial"/>
                <a:ea typeface="Arial"/>
                <a:cs typeface="Arial"/>
                <a:sym typeface="Arial"/>
              </a:rPr>
              <a:t>SAUCINC S.A. utiliza tecnología en sus buses para capturar datos de recorrido y transformarlos en información útil.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E0666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endParaRPr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223200" y="3212000"/>
            <a:ext cx="36828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Arial"/>
                <a:ea typeface="Arial"/>
                <a:cs typeface="Arial"/>
                <a:sym typeface="Arial"/>
              </a:rPr>
              <a:t>Esta información permitirá encontrar tendencias de </a:t>
            </a:r>
            <a:r>
              <a:rPr lang="es" sz="4800"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s" sz="4800">
                <a:latin typeface="Arial"/>
                <a:ea typeface="Arial"/>
                <a:cs typeface="Arial"/>
                <a:sym typeface="Arial"/>
              </a:rPr>
              <a:t> los usuarios utilizan este servicio.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E0666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endParaRPr sz="1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4025" y="2987600"/>
            <a:ext cx="1964124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"/>
          <p:cNvPicPr preferRelativeResize="0"/>
          <p:nvPr/>
        </p:nvPicPr>
        <p:blipFill rotWithShape="1">
          <a:blip r:embed="rId7">
            <a:alphaModFix/>
          </a:blip>
          <a:srcRect b="16058" l="6673" r="5057" t="20039"/>
          <a:stretch/>
        </p:blipFill>
        <p:spPr>
          <a:xfrm>
            <a:off x="3906000" y="1837900"/>
            <a:ext cx="2215124" cy="8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/>
          <p:nvPr>
            <p:ph type="title"/>
          </p:nvPr>
        </p:nvSpPr>
        <p:spPr>
          <a:xfrm>
            <a:off x="1059600" y="1381796"/>
            <a:ext cx="7024800" cy="165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/>
              <a:t>tecnología,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</a:t>
            </a:r>
            <a:r>
              <a:rPr lang="es"/>
              <a:t>las unidades nuevas,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</a:t>
            </a:r>
            <a:r>
              <a:rPr lang="es"/>
              <a:t>y la</a:t>
            </a:r>
            <a:r>
              <a:rPr lang="es"/>
              <a:t> </a:t>
            </a:r>
            <a:r>
              <a:rPr lang="es"/>
              <a:t>sostenibilidad … tenemos</a:t>
            </a:r>
            <a:endParaRPr/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2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2"/>
          <p:cNvSpPr txBox="1"/>
          <p:nvPr>
            <p:ph idx="1" type="body"/>
          </p:nvPr>
        </p:nvSpPr>
        <p:spPr>
          <a:xfrm>
            <a:off x="1659600" y="1372350"/>
            <a:ext cx="24375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" sz="5600">
                <a:latin typeface="Arial"/>
                <a:ea typeface="Arial"/>
                <a:cs typeface="Arial"/>
                <a:sym typeface="Arial"/>
              </a:rPr>
              <a:t>Hasta 35% de viajes vacíos o unidades inactivas.</a:t>
            </a:r>
            <a:br>
              <a:rPr lang="es" sz="5600">
                <a:latin typeface="Arial"/>
                <a:ea typeface="Arial"/>
                <a:cs typeface="Arial"/>
                <a:sym typeface="Arial"/>
              </a:rPr>
            </a:br>
            <a:r>
              <a:rPr lang="es" sz="5600">
                <a:latin typeface="Arial"/>
                <a:ea typeface="Arial"/>
                <a:cs typeface="Arial"/>
                <a:sym typeface="Arial"/>
              </a:rPr>
              <a:t>(Investigación de campo, usuarios vs buses)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2"/>
          <p:cNvSpPr txBox="1"/>
          <p:nvPr>
            <p:ph idx="1" type="body"/>
          </p:nvPr>
        </p:nvSpPr>
        <p:spPr>
          <a:xfrm>
            <a:off x="5543475" y="1293590"/>
            <a:ext cx="28398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75"/>
              <a:buNone/>
            </a:pPr>
            <a:r>
              <a:rPr lang="es" sz="5600">
                <a:latin typeface="Arial"/>
                <a:ea typeface="Arial"/>
                <a:cs typeface="Arial"/>
                <a:sym typeface="Arial"/>
              </a:rPr>
              <a:t>+15–20% más consumo energético por cargas mal programadas (KWH).</a:t>
            </a:r>
            <a:br>
              <a:rPr lang="es" sz="5600">
                <a:latin typeface="Arial"/>
                <a:ea typeface="Arial"/>
                <a:cs typeface="Arial"/>
                <a:sym typeface="Arial"/>
              </a:rPr>
            </a:br>
            <a:r>
              <a:rPr lang="es" sz="5600">
                <a:latin typeface="Arial"/>
                <a:ea typeface="Arial"/>
                <a:cs typeface="Arial"/>
                <a:sym typeface="Arial"/>
              </a:rPr>
              <a:t>(Por tiempo de carga de la </a:t>
            </a:r>
            <a:r>
              <a:rPr lang="es" sz="5600">
                <a:latin typeface="Arial"/>
                <a:ea typeface="Arial"/>
                <a:cs typeface="Arial"/>
                <a:sym typeface="Arial"/>
              </a:rPr>
              <a:t>batería, 4 a 5 horas, y su uso en el día</a:t>
            </a:r>
            <a:r>
              <a:rPr lang="es" sz="5600">
                <a:latin typeface="Arial"/>
                <a:ea typeface="Arial"/>
                <a:cs typeface="Arial"/>
                <a:sym typeface="Arial"/>
              </a:rPr>
              <a:t>).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/>
          <p:nvPr>
            <p:ph idx="1" type="body"/>
          </p:nvPr>
        </p:nvSpPr>
        <p:spPr>
          <a:xfrm>
            <a:off x="1455550" y="2996875"/>
            <a:ext cx="24375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75"/>
              <a:buNone/>
            </a:pPr>
            <a:r>
              <a:rPr lang="es" sz="5600">
                <a:latin typeface="Arial"/>
                <a:ea typeface="Arial"/>
                <a:cs typeface="Arial"/>
                <a:sym typeface="Arial"/>
              </a:rPr>
              <a:t>+ 8–12% de desgaste adicional de batería por ciclado ineficiente. </a:t>
            </a:r>
            <a:r>
              <a:rPr lang="es" sz="5600">
                <a:latin typeface="Arial"/>
                <a:ea typeface="Arial"/>
                <a:cs typeface="Arial"/>
                <a:sym typeface="Arial"/>
              </a:rPr>
              <a:t>(Vida útil 3000 a 5000 cargas, 8 años vida)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>
            <a:off x="5473126" y="3007324"/>
            <a:ext cx="2980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75"/>
              <a:buNone/>
            </a:pPr>
            <a:r>
              <a:rPr lang="es" sz="5600">
                <a:latin typeface="Arial"/>
                <a:ea typeface="Arial"/>
                <a:cs typeface="Arial"/>
                <a:sym typeface="Arial"/>
              </a:rPr>
              <a:t>Frecuencias que no se alinean con la demanda real de pasajeros.</a:t>
            </a:r>
            <a:br>
              <a:rPr lang="es" sz="5600">
                <a:latin typeface="Arial"/>
                <a:ea typeface="Arial"/>
                <a:cs typeface="Arial"/>
                <a:sym typeface="Arial"/>
              </a:rPr>
            </a:br>
            <a:r>
              <a:rPr lang="es" sz="5600">
                <a:latin typeface="Arial"/>
                <a:ea typeface="Arial"/>
                <a:cs typeface="Arial"/>
                <a:sym typeface="Arial"/>
              </a:rPr>
              <a:t>(investigaciòn de campo, usuarios vs buses).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4">
            <a:alphaModFix/>
          </a:blip>
          <a:srcRect b="77145" l="24548" r="25997" t="3525"/>
          <a:stretch/>
        </p:blipFill>
        <p:spPr>
          <a:xfrm>
            <a:off x="737726" y="1423200"/>
            <a:ext cx="872425" cy="7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 b="58758" l="19370" r="21698" t="25777"/>
          <a:stretch/>
        </p:blipFill>
        <p:spPr>
          <a:xfrm>
            <a:off x="524176" y="2996875"/>
            <a:ext cx="1299500" cy="7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 rotWithShape="1">
          <a:blip r:embed="rId4">
            <a:alphaModFix/>
          </a:blip>
          <a:srcRect b="40698" l="21937" r="22426" t="43838"/>
          <a:stretch/>
        </p:blipFill>
        <p:spPr>
          <a:xfrm>
            <a:off x="4675540" y="1433650"/>
            <a:ext cx="1226800" cy="7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2"/>
          <p:cNvPicPr preferRelativeResize="0"/>
          <p:nvPr/>
        </p:nvPicPr>
        <p:blipFill rotWithShape="1">
          <a:blip r:embed="rId4">
            <a:alphaModFix/>
          </a:blip>
          <a:srcRect b="5463" l="11802" r="11954" t="63264"/>
          <a:stretch/>
        </p:blipFill>
        <p:spPr>
          <a:xfrm>
            <a:off x="4743713" y="2919912"/>
            <a:ext cx="1090475" cy="10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 txBox="1"/>
          <p:nvPr/>
        </p:nvSpPr>
        <p:spPr>
          <a:xfrm>
            <a:off x="372175" y="273500"/>
            <a:ext cx="6444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</a:rPr>
              <a:t>Según</a:t>
            </a:r>
            <a:r>
              <a:rPr lang="es" sz="2100">
                <a:solidFill>
                  <a:schemeClr val="dk1"/>
                </a:solidFill>
              </a:rPr>
              <a:t> la facultad de Ciencias Sociales y </a:t>
            </a:r>
            <a:r>
              <a:rPr lang="es" sz="2100">
                <a:solidFill>
                  <a:schemeClr val="dk1"/>
                </a:solidFill>
              </a:rPr>
              <a:t>Humanísticas</a:t>
            </a:r>
            <a:r>
              <a:rPr lang="es" sz="2100">
                <a:solidFill>
                  <a:schemeClr val="dk1"/>
                </a:solidFill>
              </a:rPr>
              <a:t> de la ESPOL (estimación):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>
            <p:ph type="title"/>
          </p:nvPr>
        </p:nvSpPr>
        <p:spPr>
          <a:xfrm>
            <a:off x="565344" y="796667"/>
            <a:ext cx="80133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2500">
                <a:latin typeface="Arial"/>
                <a:ea typeface="Arial"/>
                <a:cs typeface="Arial"/>
                <a:sym typeface="Arial"/>
              </a:rPr>
            </a:br>
            <a:r>
              <a:rPr lang="es" sz="2700">
                <a:latin typeface="Arial"/>
                <a:ea typeface="Arial"/>
                <a:cs typeface="Arial"/>
                <a:sym typeface="Arial"/>
              </a:rPr>
              <a:t>¿Por qué importa?</a:t>
            </a:r>
            <a:endParaRPr sz="2700"/>
          </a:p>
        </p:txBody>
      </p:sp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/>
          </a:blip>
          <a:srcRect b="56502" l="0" r="0" t="4275"/>
          <a:stretch/>
        </p:blipFill>
        <p:spPr>
          <a:xfrm>
            <a:off x="3431800" y="1864825"/>
            <a:ext cx="2280400" cy="20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4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4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1730250" y="2288784"/>
            <a:ext cx="2154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educe la vida útil de baterías. (Menos de 8 años de vida)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4">
            <a:alphaModFix/>
          </a:blip>
          <a:srcRect b="39103" l="10502" r="15794" t="40930"/>
          <a:stretch/>
        </p:blipFill>
        <p:spPr>
          <a:xfrm>
            <a:off x="428525" y="2217900"/>
            <a:ext cx="1301719" cy="7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4">
            <a:alphaModFix/>
          </a:blip>
          <a:srcRect b="5495" l="20377" r="17456" t="68533"/>
          <a:stretch/>
        </p:blipFill>
        <p:spPr>
          <a:xfrm>
            <a:off x="594488" y="3228131"/>
            <a:ext cx="1135750" cy="107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1730250" y="3415195"/>
            <a:ext cx="2154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Deteriora la experiencia del pasajero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5">
            <a:alphaModFix/>
          </a:blip>
          <a:srcRect b="65999" l="12228" r="13249" t="5024"/>
          <a:stretch/>
        </p:blipFill>
        <p:spPr>
          <a:xfrm>
            <a:off x="428525" y="955648"/>
            <a:ext cx="1301725" cy="114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" type="body"/>
          </p:nvPr>
        </p:nvSpPr>
        <p:spPr>
          <a:xfrm>
            <a:off x="1730250" y="1383300"/>
            <a:ext cx="2154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Aumenta costos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4011275" y="2211225"/>
            <a:ext cx="1301700" cy="3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817450" y="2027392"/>
            <a:ext cx="1565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Provoca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6577325" y="1185827"/>
            <a:ext cx="2154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érdidas económicas. Malestar interno por la falta de liquidez.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6577325" y="2200114"/>
            <a:ext cx="2154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esgaste de activos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4"/>
          <p:cNvSpPr txBox="1"/>
          <p:nvPr>
            <p:ph idx="1" type="body"/>
          </p:nvPr>
        </p:nvSpPr>
        <p:spPr>
          <a:xfrm>
            <a:off x="6577325" y="3444843"/>
            <a:ext cx="2154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Mala calidad d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e servicio.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6">
            <a:alphaModFix/>
          </a:blip>
          <a:srcRect b="66539" l="17068" r="16824" t="5759"/>
          <a:stretch/>
        </p:blipFill>
        <p:spPr>
          <a:xfrm>
            <a:off x="5413550" y="779789"/>
            <a:ext cx="1239725" cy="11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 rotWithShape="1">
          <a:blip r:embed="rId6">
            <a:alphaModFix/>
          </a:blip>
          <a:srcRect b="6705" l="16751" r="18468" t="67443"/>
          <a:stretch/>
        </p:blipFill>
        <p:spPr>
          <a:xfrm>
            <a:off x="5382550" y="3214399"/>
            <a:ext cx="1301725" cy="11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7">
            <a:alphaModFix/>
          </a:blip>
          <a:srcRect b="8344" l="27264" r="22357" t="6418"/>
          <a:stretch/>
        </p:blipFill>
        <p:spPr>
          <a:xfrm>
            <a:off x="5539977" y="1977840"/>
            <a:ext cx="1201797" cy="11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/>
        </p:nvSpPr>
        <p:spPr>
          <a:xfrm>
            <a:off x="164125" y="14650"/>
            <a:ext cx="47082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</a:rPr>
              <a:t>Departamento Operativo,  </a:t>
            </a:r>
            <a:r>
              <a:rPr lang="es" sz="2100">
                <a:solidFill>
                  <a:schemeClr val="dk1"/>
                </a:solidFill>
              </a:rPr>
              <a:t>Logística</a:t>
            </a:r>
            <a:r>
              <a:rPr lang="es" sz="2100">
                <a:solidFill>
                  <a:schemeClr val="dk1"/>
                </a:solidFill>
              </a:rPr>
              <a:t> y Finanzas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2945246" y="1683749"/>
            <a:ext cx="3253500" cy="88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lo causa?</a:t>
            </a:r>
            <a:endParaRPr/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 b="21177" l="0" r="0" t="25811"/>
          <a:stretch/>
        </p:blipFill>
        <p:spPr>
          <a:xfrm>
            <a:off x="97875" y="4872750"/>
            <a:ext cx="2065775" cy="1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